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385" r:id="rId2"/>
    <p:sldId id="481" r:id="rId3"/>
    <p:sldId id="390" r:id="rId4"/>
    <p:sldId id="389" r:id="rId5"/>
    <p:sldId id="393" r:id="rId6"/>
    <p:sldId id="392" r:id="rId7"/>
    <p:sldId id="485" r:id="rId8"/>
    <p:sldId id="446" r:id="rId9"/>
    <p:sldId id="447" r:id="rId10"/>
    <p:sldId id="394" r:id="rId11"/>
    <p:sldId id="448" r:id="rId12"/>
    <p:sldId id="449" r:id="rId13"/>
    <p:sldId id="395" r:id="rId14"/>
    <p:sldId id="470" r:id="rId15"/>
    <p:sldId id="431" r:id="rId16"/>
    <p:sldId id="432" r:id="rId17"/>
    <p:sldId id="433" r:id="rId18"/>
    <p:sldId id="435" r:id="rId19"/>
    <p:sldId id="396" r:id="rId20"/>
    <p:sldId id="436" r:id="rId21"/>
    <p:sldId id="437" r:id="rId22"/>
    <p:sldId id="438" r:id="rId23"/>
    <p:sldId id="440" r:id="rId24"/>
    <p:sldId id="439" r:id="rId25"/>
    <p:sldId id="441" r:id="rId26"/>
    <p:sldId id="442" r:id="rId27"/>
    <p:sldId id="443" r:id="rId28"/>
    <p:sldId id="399" r:id="rId29"/>
    <p:sldId id="398" r:id="rId30"/>
    <p:sldId id="400" r:id="rId31"/>
    <p:sldId id="401" r:id="rId32"/>
    <p:sldId id="402" r:id="rId33"/>
    <p:sldId id="403" r:id="rId34"/>
    <p:sldId id="450" r:id="rId35"/>
    <p:sldId id="404" r:id="rId36"/>
    <p:sldId id="405" r:id="rId37"/>
    <p:sldId id="406" r:id="rId38"/>
    <p:sldId id="408" r:id="rId39"/>
    <p:sldId id="409" r:id="rId40"/>
    <p:sldId id="410" r:id="rId41"/>
    <p:sldId id="411" r:id="rId42"/>
    <p:sldId id="412" r:id="rId43"/>
    <p:sldId id="413" r:id="rId44"/>
    <p:sldId id="415" r:id="rId45"/>
    <p:sldId id="417" r:id="rId46"/>
    <p:sldId id="418" r:id="rId47"/>
    <p:sldId id="420" r:id="rId48"/>
    <p:sldId id="471" r:id="rId49"/>
    <p:sldId id="457" r:id="rId50"/>
    <p:sldId id="458" r:id="rId51"/>
    <p:sldId id="459" r:id="rId52"/>
    <p:sldId id="460" r:id="rId53"/>
    <p:sldId id="461" r:id="rId54"/>
    <p:sldId id="463" r:id="rId55"/>
    <p:sldId id="464" r:id="rId56"/>
    <p:sldId id="473" r:id="rId57"/>
    <p:sldId id="474" r:id="rId58"/>
    <p:sldId id="477" r:id="rId59"/>
    <p:sldId id="466" r:id="rId60"/>
    <p:sldId id="467" r:id="rId61"/>
    <p:sldId id="478" r:id="rId62"/>
    <p:sldId id="479" r:id="rId63"/>
    <p:sldId id="483" r:id="rId64"/>
    <p:sldId id="484" r:id="rId65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328"/>
    <a:srgbClr val="0000FF"/>
    <a:srgbClr val="FF0000"/>
    <a:srgbClr val="CC0099"/>
    <a:srgbClr val="FF00FF"/>
    <a:srgbClr val="B285DF"/>
    <a:srgbClr val="C487DD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>
      <p:cViewPr varScale="1">
        <p:scale>
          <a:sx n="108" d="100"/>
          <a:sy n="108" d="100"/>
        </p:scale>
        <p:origin x="162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06FDBB5-A063-464D-9F2C-1FA893EEA1B6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CEB9E7C-E104-44CE-96E3-86319C1A8D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1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D20487-9733-4950-B55E-0D788E8DC8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0A8F62-75A0-4345-8A50-B75F9367E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3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EA8139-D78E-47EA-BC94-2A175CC5BD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70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53B122-A581-41E0-95F0-4F22F06D70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48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AD06-9008-4323-9A62-AA5882845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7374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>
              <a:defRPr sz="3600">
                <a:latin typeface="Narkisim" panose="020E0502050101010101" pitchFamily="34" charset="-79"/>
                <a:cs typeface="Narkisim" panose="020E0502050101010101" pitchFamily="34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C517-9A34-41A5-AF11-D4FBD714D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23F13-AEE7-477B-93B1-61C10C831E23}" type="datetime1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40F1-AF45-4C91-9D41-86EB900A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468E0-BC80-402F-B729-C63B87A0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5519" y="6356351"/>
            <a:ext cx="562283" cy="365125"/>
          </a:xfrm>
        </p:spPr>
        <p:txBody>
          <a:bodyPr/>
          <a:lstStyle>
            <a:lvl1pPr>
              <a:defRPr sz="1350" b="0">
                <a:latin typeface="Narkisim" panose="020E0502050101010101" pitchFamily="34" charset="-79"/>
                <a:cs typeface="Narkisim" panose="020E0502050101010101" pitchFamily="34" charset="-79"/>
              </a:defRPr>
            </a:lvl1pPr>
          </a:lstStyle>
          <a:p>
            <a:fld id="{1E81BDB4-5F3F-464A-A32A-75B544C87B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2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D450D4-6D13-4521-8DD4-C38B863DDA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3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38C47-6CBC-4EEB-95CF-29025FEE1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0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7607FB-5009-4492-954A-C09ACA86DC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3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718EA5-8963-40DC-8B1C-F708EE9771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9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A956BA-BDF8-418C-A35B-68F5046AFB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2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E1606F-3203-49A2-91E0-8FA64A1288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3A39E-33A4-4A39-A91B-F8E042F819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2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1520FB-3FD6-4160-A642-B530304B3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8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826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826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826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4353B122-A581-41E0-95F0-4F22F06D70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826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0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P/deap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772400" cy="1470025"/>
          </a:xfrm>
        </p:spPr>
        <p:txBody>
          <a:bodyPr/>
          <a:lstStyle/>
          <a:p>
            <a:r>
              <a:rPr lang="en-US" dirty="0"/>
              <a:t>Lecture 10 </a:t>
            </a:r>
            <a:br>
              <a:rPr lang="en-US" b="1" dirty="0"/>
            </a:br>
            <a:r>
              <a:rPr lang="en-US" dirty="0"/>
              <a:t>Genetic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2745" y="3600450"/>
            <a:ext cx="6400800" cy="1752600"/>
          </a:xfrm>
        </p:spPr>
        <p:txBody>
          <a:bodyPr/>
          <a:lstStyle/>
          <a:p>
            <a:r>
              <a:rPr lang="en-US" b="1" dirty="0">
                <a:ea typeface="inherit"/>
                <a:cs typeface="inherit"/>
              </a:rPr>
              <a:t>CS 180 – Intelligent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5361801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Dr. Victor Chen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Fall 2022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6C27-3B09-4120-888A-135995D1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Structure of Genetic Algorithm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57200" y="1143000"/>
            <a:ext cx="3810000" cy="5257800"/>
          </a:xfrm>
        </p:spPr>
        <p:txBody>
          <a:bodyPr/>
          <a:lstStyle/>
          <a:p>
            <a:r>
              <a:rPr lang="en-US" sz="2000" dirty="0"/>
              <a:t>Two possible GA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Steady State GA</a:t>
            </a:r>
            <a:r>
              <a:rPr lang="en-US" sz="2000" dirty="0"/>
              <a:t>: We generate </a:t>
            </a:r>
            <a:r>
              <a:rPr lang="en-US" sz="2000" dirty="0">
                <a:solidFill>
                  <a:srgbClr val="FF0000"/>
                </a:solidFill>
              </a:rPr>
              <a:t>one or two off-springs</a:t>
            </a:r>
            <a:r>
              <a:rPr lang="en-US" sz="2000" dirty="0"/>
              <a:t> in each iteration and they will replace one or two individuals from the current population.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Generational GA</a:t>
            </a:r>
            <a:r>
              <a:rPr lang="en-US" sz="2000" dirty="0"/>
              <a:t>: We generate </a:t>
            </a:r>
            <a:r>
              <a:rPr lang="en-US" sz="2000" dirty="0">
                <a:solidFill>
                  <a:srgbClr val="FF0000"/>
                </a:solidFill>
              </a:rPr>
              <a:t>‘n’ off-springs</a:t>
            </a:r>
            <a:r>
              <a:rPr lang="en-US" sz="2000" dirty="0"/>
              <a:t>, where n is the population size, and the entire population will be replaced by those new ones at the end of each iteration.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752600"/>
            <a:ext cx="452678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Initialization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Populate the initial population with </a:t>
            </a:r>
            <a:r>
              <a:rPr lang="en-US" sz="2000" dirty="0">
                <a:solidFill>
                  <a:srgbClr val="FF0000"/>
                </a:solidFill>
              </a:rPr>
              <a:t>random individuals</a:t>
            </a:r>
            <a:r>
              <a:rPr lang="en-US" sz="20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76200"/>
            <a:ext cx="1729037" cy="1364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66" y="2895600"/>
            <a:ext cx="5336667" cy="30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6629400" cy="5257800"/>
          </a:xfrm>
        </p:spPr>
        <p:txBody>
          <a:bodyPr/>
          <a:lstStyle/>
          <a:p>
            <a:pPr algn="just"/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fitness function </a:t>
            </a:r>
            <a:r>
              <a:rPr lang="en-US" sz="2000" dirty="0"/>
              <a:t>measures </a:t>
            </a:r>
            <a:r>
              <a:rPr lang="en-US" sz="2000" dirty="0">
                <a:solidFill>
                  <a:srgbClr val="00B050"/>
                </a:solidFill>
              </a:rPr>
              <a:t>the goodness </a:t>
            </a:r>
            <a:r>
              <a:rPr lang="en-US" sz="2000" dirty="0"/>
              <a:t>value of the individual</a:t>
            </a:r>
            <a:endParaRPr lang="en-US" sz="2000" b="1" dirty="0">
              <a:solidFill>
                <a:srgbClr val="FF0000"/>
              </a:solidFill>
            </a:endParaRPr>
          </a:p>
          <a:p>
            <a:pPr algn="just"/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The fitness function should be sufficiently fast to compute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76200"/>
            <a:ext cx="1729037" cy="1364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276600"/>
            <a:ext cx="4321496" cy="30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25551"/>
            <a:ext cx="4069325" cy="532838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Parent Selection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2000" y="900875"/>
            <a:ext cx="8153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>
                <a:solidFill>
                  <a:srgbClr val="000000"/>
                </a:solidFill>
              </a:rPr>
              <a:t>Select parents who are allowed to create their off-springs </a:t>
            </a:r>
          </a:p>
          <a:p>
            <a:pPr algn="l"/>
            <a:r>
              <a:rPr lang="en-US" sz="2000" b="0" dirty="0">
                <a:solidFill>
                  <a:srgbClr val="000000"/>
                </a:solidFill>
              </a:rPr>
              <a:t>for the next generation. </a:t>
            </a:r>
          </a:p>
          <a:p>
            <a:pPr algn="l"/>
            <a:endParaRPr lang="en-US" sz="2000" b="0" dirty="0">
              <a:solidFill>
                <a:srgbClr val="000000"/>
              </a:solidFill>
            </a:endParaRPr>
          </a:p>
          <a:p>
            <a:pPr algn="l"/>
            <a:r>
              <a:rPr lang="en-US" sz="2000" b="0" dirty="0">
                <a:solidFill>
                  <a:srgbClr val="000000"/>
                </a:solidFill>
              </a:rPr>
              <a:t>Three methods: 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</a:rPr>
              <a:t>1. </a:t>
            </a:r>
            <a:r>
              <a:rPr lang="en-US" sz="2000" b="0" dirty="0">
                <a:solidFill>
                  <a:srgbClr val="00B050"/>
                </a:solidFill>
              </a:rPr>
              <a:t>Fitness Proportionate Selection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</a:rPr>
              <a:t>2. </a:t>
            </a:r>
            <a:r>
              <a:rPr lang="en-US" sz="2000" b="0" dirty="0">
                <a:solidFill>
                  <a:srgbClr val="0070C0"/>
                </a:solidFill>
              </a:rPr>
              <a:t>K-Way Tournament Selection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</a:rPr>
              <a:t>3. </a:t>
            </a:r>
            <a:r>
              <a:rPr lang="en-US" sz="2000" b="0" dirty="0">
                <a:solidFill>
                  <a:srgbClr val="FFC000"/>
                </a:solidFill>
              </a:rPr>
              <a:t>Rank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76200"/>
            <a:ext cx="1729037" cy="13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5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10161"/>
            <a:ext cx="6934200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Fitness Proportionate Selection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2000" y="900875"/>
            <a:ext cx="6553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>
                <a:solidFill>
                  <a:srgbClr val="00B050"/>
                </a:solidFill>
              </a:rPr>
              <a:t>Fitness Proportionate Selection:  </a:t>
            </a:r>
            <a:r>
              <a:rPr lang="en-US" sz="2000" b="0" dirty="0">
                <a:solidFill>
                  <a:srgbClr val="0070C0"/>
                </a:solidFill>
              </a:rPr>
              <a:t>Every individual </a:t>
            </a:r>
            <a:r>
              <a:rPr lang="en-US" sz="2000" b="0" dirty="0">
                <a:solidFill>
                  <a:schemeClr val="tx1"/>
                </a:solidFill>
              </a:rPr>
              <a:t>can become a </a:t>
            </a:r>
            <a:r>
              <a:rPr lang="en-US" sz="2000" b="0" dirty="0">
                <a:solidFill>
                  <a:srgbClr val="FFC000"/>
                </a:solidFill>
              </a:rPr>
              <a:t>parent</a:t>
            </a:r>
            <a:r>
              <a:rPr lang="en-US" sz="2000" b="0" dirty="0">
                <a:solidFill>
                  <a:schemeClr val="tx1"/>
                </a:solidFill>
              </a:rPr>
              <a:t> with a probability which is proportional to its fitness.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Two implementations: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Roulette Wheel Selection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Stochastic Universal Sampling (SUS)</a:t>
            </a:r>
            <a:endParaRPr lang="en-US" sz="2000" b="0" dirty="0">
              <a:solidFill>
                <a:schemeClr val="tx1"/>
              </a:solidFill>
            </a:endParaRPr>
          </a:p>
          <a:p>
            <a:pPr algn="l"/>
            <a:endParaRPr lang="en-US" sz="2000" b="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76200"/>
            <a:ext cx="1729037" cy="13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Roulette Wheel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wheel is divided into </a:t>
            </a:r>
            <a:r>
              <a:rPr lang="en-US" sz="2000" b="1" dirty="0"/>
              <a:t>n pies</a:t>
            </a:r>
            <a:r>
              <a:rPr lang="en-US" sz="2000" dirty="0"/>
              <a:t>, where n is the number of individuals in the population (population size).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Each individual gets a portion of the circle which is proportional to its fitness value.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Just one fixed point. </a:t>
            </a:r>
            <a:r>
              <a:rPr lang="en-US" sz="2000" dirty="0"/>
              <a:t>The region which comes in front of the fixed point is chosen as the parent.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For the second parent, the same process is repeated.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57600"/>
            <a:ext cx="660817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13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spc="50" dirty="0">
                <a:cs typeface="Calibri"/>
              </a:rPr>
              <a:t>The wheel </a:t>
            </a:r>
            <a:r>
              <a:rPr lang="en-US" sz="2000" spc="30" dirty="0">
                <a:cs typeface="Calibri"/>
              </a:rPr>
              <a:t>has </a:t>
            </a:r>
            <a:r>
              <a:rPr lang="en-US" sz="2000" b="1" spc="265" dirty="0">
                <a:cs typeface="Calibri"/>
              </a:rPr>
              <a:t>N </a:t>
            </a:r>
            <a:r>
              <a:rPr lang="en-US" sz="2000" b="1" spc="65" dirty="0">
                <a:cs typeface="Calibri"/>
              </a:rPr>
              <a:t>equally </a:t>
            </a:r>
            <a:r>
              <a:rPr lang="en-US" sz="2000" b="1" spc="50" dirty="0">
                <a:cs typeface="Calibri"/>
              </a:rPr>
              <a:t>spaced</a:t>
            </a:r>
            <a:r>
              <a:rPr lang="en-US" sz="2000" b="1" spc="95" dirty="0">
                <a:cs typeface="Calibri"/>
              </a:rPr>
              <a:t> </a:t>
            </a:r>
            <a:r>
              <a:rPr lang="en-US" sz="2000" b="1" spc="65" dirty="0">
                <a:cs typeface="Calibri"/>
              </a:rPr>
              <a:t>fixed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Therefore, all </a:t>
            </a:r>
            <a:r>
              <a:rPr lang="en-US" sz="2000" b="1" dirty="0"/>
              <a:t>N</a:t>
            </a:r>
            <a:r>
              <a:rPr lang="en-US" sz="2000" dirty="0"/>
              <a:t> parents are chosen in just one spin of the wheel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Stochastic Universal Sampling (SUS)</a:t>
            </a:r>
            <a:endParaRPr lang="en-US" sz="3600" spc="5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71800"/>
            <a:ext cx="7593843" cy="33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K-Way </a:t>
            </a:r>
            <a:r>
              <a:rPr lang="en-US" dirty="0"/>
              <a:t>Tournament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 select </a:t>
            </a:r>
            <a:r>
              <a:rPr lang="en-US" sz="2000" dirty="0">
                <a:solidFill>
                  <a:srgbClr val="FFC000"/>
                </a:solidFill>
              </a:rPr>
              <a:t>K individuals </a:t>
            </a:r>
            <a:r>
              <a:rPr lang="en-US" sz="2000" dirty="0"/>
              <a:t>from the population </a:t>
            </a:r>
            <a:r>
              <a:rPr lang="en-US" sz="2000" dirty="0">
                <a:solidFill>
                  <a:srgbClr val="0070C0"/>
                </a:solidFill>
              </a:rPr>
              <a:t>at random </a:t>
            </a:r>
            <a:r>
              <a:rPr lang="en-US" sz="2000" dirty="0"/>
              <a:t>and select </a:t>
            </a:r>
            <a:r>
              <a:rPr lang="en-US" sz="2000" dirty="0">
                <a:solidFill>
                  <a:srgbClr val="C00000"/>
                </a:solidFill>
              </a:rPr>
              <a:t>the best out of these </a:t>
            </a:r>
            <a:r>
              <a:rPr lang="en-US" sz="2000" dirty="0"/>
              <a:t>to become a parent.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same process is repeated for selecting the next parent.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67000"/>
            <a:ext cx="5867400" cy="34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60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Every individual in the population is </a:t>
            </a:r>
            <a:r>
              <a:rPr lang="en-US" sz="2000" dirty="0">
                <a:solidFill>
                  <a:srgbClr val="0070C0"/>
                </a:solidFill>
              </a:rPr>
              <a:t>ranked according to their fitness</a:t>
            </a:r>
            <a:r>
              <a:rPr lang="en-US" sz="200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selection of the parents depends on the rank of each individual rather than the fitness.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higher ranked individuals are preferred more than the lower ranked ones.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657600"/>
            <a:ext cx="5679986" cy="22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13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48149"/>
            <a:ext cx="7924800" cy="440505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2800" dirty="0"/>
              <a:t> Crossover (exploitation)</a:t>
            </a:r>
            <a:endParaRPr sz="28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30621"/>
              </p:ext>
            </p:extLst>
          </p:nvPr>
        </p:nvGraphicFramePr>
        <p:xfrm>
          <a:off x="2424113" y="2743200"/>
          <a:ext cx="2286000" cy="1155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144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D848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4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755950" y="3143250"/>
            <a:ext cx="530543" cy="228600"/>
          </a:xfrm>
          <a:custGeom>
            <a:avLst/>
            <a:gdLst/>
            <a:ahLst/>
            <a:cxnLst/>
            <a:rect l="l" t="t" r="r" b="b"/>
            <a:pathLst>
              <a:path w="707389" h="304800">
                <a:moveTo>
                  <a:pt x="497681" y="0"/>
                </a:moveTo>
                <a:lnTo>
                  <a:pt x="497681" y="76200"/>
                </a:lnTo>
                <a:lnTo>
                  <a:pt x="0" y="76200"/>
                </a:lnTo>
                <a:lnTo>
                  <a:pt x="0" y="228600"/>
                </a:lnTo>
                <a:lnTo>
                  <a:pt x="497681" y="228600"/>
                </a:lnTo>
                <a:lnTo>
                  <a:pt x="497681" y="304800"/>
                </a:lnTo>
                <a:lnTo>
                  <a:pt x="707231" y="152400"/>
                </a:lnTo>
                <a:lnTo>
                  <a:pt x="497681" y="0"/>
                </a:lnTo>
                <a:close/>
              </a:path>
            </a:pathLst>
          </a:custGeom>
          <a:solidFill>
            <a:srgbClr val="A66ECE"/>
          </a:solidFill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16660" y="3200400"/>
            <a:ext cx="0" cy="1143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52387">
            <a:solidFill>
              <a:srgbClr val="A66ECE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67546" y="3200400"/>
            <a:ext cx="0" cy="1143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6193">
            <a:solidFill>
              <a:srgbClr val="A66ECE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55950" y="3143250"/>
            <a:ext cx="530543" cy="228600"/>
          </a:xfrm>
          <a:custGeom>
            <a:avLst/>
            <a:gdLst/>
            <a:ahLst/>
            <a:cxnLst/>
            <a:rect l="l" t="t" r="r" b="b"/>
            <a:pathLst>
              <a:path w="707389" h="304800">
                <a:moveTo>
                  <a:pt x="497681" y="0"/>
                </a:moveTo>
                <a:lnTo>
                  <a:pt x="497681" y="76199"/>
                </a:lnTo>
                <a:lnTo>
                  <a:pt x="0" y="76199"/>
                </a:lnTo>
                <a:lnTo>
                  <a:pt x="0" y="228599"/>
                </a:lnTo>
                <a:lnTo>
                  <a:pt x="497681" y="228599"/>
                </a:lnTo>
                <a:lnTo>
                  <a:pt x="497681" y="304799"/>
                </a:lnTo>
                <a:lnTo>
                  <a:pt x="707231" y="152400"/>
                </a:lnTo>
                <a:lnTo>
                  <a:pt x="497681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97016" y="3200400"/>
            <a:ext cx="39529" cy="114300"/>
          </a:xfrm>
          <a:custGeom>
            <a:avLst/>
            <a:gdLst/>
            <a:ahLst/>
            <a:cxnLst/>
            <a:rect l="l" t="t" r="r" b="b"/>
            <a:pathLst>
              <a:path w="52704" h="152400">
                <a:moveTo>
                  <a:pt x="0" y="0"/>
                </a:moveTo>
                <a:lnTo>
                  <a:pt x="0" y="152400"/>
                </a:lnTo>
                <a:lnTo>
                  <a:pt x="52387" y="152400"/>
                </a:lnTo>
                <a:lnTo>
                  <a:pt x="52387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7723" y="3200400"/>
            <a:ext cx="20003" cy="114300"/>
          </a:xfrm>
          <a:custGeom>
            <a:avLst/>
            <a:gdLst/>
            <a:ahLst/>
            <a:cxnLst/>
            <a:rect l="l" t="t" r="r" b="b"/>
            <a:pathLst>
              <a:path w="26670" h="152400">
                <a:moveTo>
                  <a:pt x="0" y="0"/>
                </a:moveTo>
                <a:lnTo>
                  <a:pt x="0" y="152400"/>
                </a:lnTo>
                <a:lnTo>
                  <a:pt x="26193" y="152400"/>
                </a:lnTo>
                <a:lnTo>
                  <a:pt x="26193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838220"/>
              </p:ext>
            </p:extLst>
          </p:nvPr>
        </p:nvGraphicFramePr>
        <p:xfrm>
          <a:off x="5224463" y="2909888"/>
          <a:ext cx="2286000" cy="292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64152"/>
              </p:ext>
            </p:extLst>
          </p:nvPr>
        </p:nvGraphicFramePr>
        <p:xfrm>
          <a:off x="5224463" y="3367088"/>
          <a:ext cx="2286000" cy="292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2125979" y="2882266"/>
            <a:ext cx="21621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400" spc="49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400" spc="73" baseline="-208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400" baseline="-20833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5979" y="3339466"/>
            <a:ext cx="21621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400" spc="49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400" spc="73" baseline="-20833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400" baseline="-20833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0466" y="2882266"/>
            <a:ext cx="25431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400" spc="13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400" spc="197" baseline="-208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400" baseline="-20833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0466" y="3339466"/>
            <a:ext cx="25431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400" spc="13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400" spc="197" baseline="-20833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400" baseline="-20833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55950" y="4857750"/>
            <a:ext cx="530543" cy="228600"/>
          </a:xfrm>
          <a:custGeom>
            <a:avLst/>
            <a:gdLst/>
            <a:ahLst/>
            <a:cxnLst/>
            <a:rect l="l" t="t" r="r" b="b"/>
            <a:pathLst>
              <a:path w="707389" h="304800">
                <a:moveTo>
                  <a:pt x="497681" y="0"/>
                </a:moveTo>
                <a:lnTo>
                  <a:pt x="497681" y="76200"/>
                </a:lnTo>
                <a:lnTo>
                  <a:pt x="0" y="76200"/>
                </a:lnTo>
                <a:lnTo>
                  <a:pt x="0" y="228600"/>
                </a:lnTo>
                <a:lnTo>
                  <a:pt x="497681" y="228600"/>
                </a:lnTo>
                <a:lnTo>
                  <a:pt x="497681" y="304800"/>
                </a:lnTo>
                <a:lnTo>
                  <a:pt x="707231" y="152400"/>
                </a:lnTo>
                <a:lnTo>
                  <a:pt x="497681" y="0"/>
                </a:lnTo>
                <a:close/>
              </a:path>
            </a:pathLst>
          </a:custGeom>
          <a:solidFill>
            <a:srgbClr val="A66ECE"/>
          </a:solidFill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16660" y="4914900"/>
            <a:ext cx="0" cy="1143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52387">
            <a:solidFill>
              <a:srgbClr val="A66ECE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67546" y="4914900"/>
            <a:ext cx="0" cy="1143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6193">
            <a:solidFill>
              <a:srgbClr val="A66ECE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55950" y="4857750"/>
            <a:ext cx="530543" cy="228600"/>
          </a:xfrm>
          <a:custGeom>
            <a:avLst/>
            <a:gdLst/>
            <a:ahLst/>
            <a:cxnLst/>
            <a:rect l="l" t="t" r="r" b="b"/>
            <a:pathLst>
              <a:path w="707389" h="304800">
                <a:moveTo>
                  <a:pt x="497681" y="0"/>
                </a:moveTo>
                <a:lnTo>
                  <a:pt x="497681" y="76199"/>
                </a:lnTo>
                <a:lnTo>
                  <a:pt x="0" y="76199"/>
                </a:lnTo>
                <a:lnTo>
                  <a:pt x="0" y="228599"/>
                </a:lnTo>
                <a:lnTo>
                  <a:pt x="497681" y="228599"/>
                </a:lnTo>
                <a:lnTo>
                  <a:pt x="497681" y="304799"/>
                </a:lnTo>
                <a:lnTo>
                  <a:pt x="707231" y="152399"/>
                </a:lnTo>
                <a:lnTo>
                  <a:pt x="497681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97016" y="4914900"/>
            <a:ext cx="39529" cy="114300"/>
          </a:xfrm>
          <a:custGeom>
            <a:avLst/>
            <a:gdLst/>
            <a:ahLst/>
            <a:cxnLst/>
            <a:rect l="l" t="t" r="r" b="b"/>
            <a:pathLst>
              <a:path w="52704" h="152400">
                <a:moveTo>
                  <a:pt x="0" y="0"/>
                </a:moveTo>
                <a:lnTo>
                  <a:pt x="0" y="152399"/>
                </a:lnTo>
                <a:lnTo>
                  <a:pt x="52387" y="152399"/>
                </a:lnTo>
                <a:lnTo>
                  <a:pt x="52387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57723" y="4914900"/>
            <a:ext cx="20003" cy="114300"/>
          </a:xfrm>
          <a:custGeom>
            <a:avLst/>
            <a:gdLst/>
            <a:ahLst/>
            <a:cxnLst/>
            <a:rect l="l" t="t" r="r" b="b"/>
            <a:pathLst>
              <a:path w="26670" h="152400">
                <a:moveTo>
                  <a:pt x="0" y="0"/>
                </a:moveTo>
                <a:lnTo>
                  <a:pt x="0" y="152399"/>
                </a:lnTo>
                <a:lnTo>
                  <a:pt x="26193" y="152399"/>
                </a:lnTo>
                <a:lnTo>
                  <a:pt x="26193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solidFill>
                <a:srgbClr val="FF0000"/>
              </a:solidFill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04868"/>
              </p:ext>
            </p:extLst>
          </p:nvPr>
        </p:nvGraphicFramePr>
        <p:xfrm>
          <a:off x="5224463" y="5081587"/>
          <a:ext cx="2286000" cy="292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599"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82086"/>
              </p:ext>
            </p:extLst>
          </p:nvPr>
        </p:nvGraphicFramePr>
        <p:xfrm>
          <a:off x="5224463" y="4624388"/>
          <a:ext cx="2286000" cy="292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599"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11533"/>
              </p:ext>
            </p:extLst>
          </p:nvPr>
        </p:nvGraphicFramePr>
        <p:xfrm>
          <a:off x="2424113" y="4457700"/>
          <a:ext cx="2286000" cy="1155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145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D848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R w="38100">
                      <a:solidFill>
                        <a:srgbClr val="D848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99"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9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99"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30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FC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R w="38100">
                      <a:solidFill>
                        <a:srgbClr val="D848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848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125979" y="4596766"/>
            <a:ext cx="21621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400" spc="49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400" spc="73" baseline="-208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400" baseline="-20833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25979" y="5053966"/>
            <a:ext cx="21621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400" spc="49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400" spc="73" baseline="-20833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400" baseline="-20833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50466" y="4596766"/>
            <a:ext cx="25431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400" spc="13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400" spc="197" baseline="-20833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1400" baseline="-20833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50466" y="5053966"/>
            <a:ext cx="25431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400" spc="13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400" spc="197" baseline="-20833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1400" baseline="-20833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39090" y="2311957"/>
            <a:ext cx="2561510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5739" indent="-186690">
              <a:spcBef>
                <a:spcPts val="75"/>
              </a:spcBef>
              <a:buClr>
                <a:srgbClr val="629DD1"/>
              </a:buClr>
              <a:buSzPct val="69444"/>
              <a:buFont typeface="Arial"/>
              <a:buChar char="■"/>
              <a:tabLst>
                <a:tab pos="195739" algn="l"/>
                <a:tab pos="196215" algn="l"/>
              </a:tabLst>
            </a:pPr>
            <a:r>
              <a:rPr sz="1400" spc="64" dirty="0">
                <a:solidFill>
                  <a:srgbClr val="FF0000"/>
                </a:solidFill>
                <a:latin typeface="Calibri"/>
                <a:cs typeface="Calibri"/>
              </a:rPr>
              <a:t>1 </a:t>
            </a:r>
            <a:r>
              <a:rPr sz="1400" spc="19" dirty="0">
                <a:solidFill>
                  <a:srgbClr val="FF0000"/>
                </a:solidFill>
                <a:latin typeface="Calibri"/>
                <a:cs typeface="Calibri"/>
              </a:rPr>
              <a:t>point</a:t>
            </a:r>
            <a:r>
              <a:rPr sz="14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19" dirty="0">
                <a:solidFill>
                  <a:srgbClr val="FF0000"/>
                </a:solidFill>
                <a:latin typeface="Calibri"/>
                <a:cs typeface="Calibri"/>
              </a:rPr>
              <a:t>cross-over</a:t>
            </a:r>
            <a:endParaRPr sz="1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0756" y="4026457"/>
            <a:ext cx="2646044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5739" indent="-186690">
              <a:spcBef>
                <a:spcPts val="75"/>
              </a:spcBef>
              <a:buClr>
                <a:srgbClr val="629DD1"/>
              </a:buClr>
              <a:buSzPct val="69444"/>
              <a:buFont typeface="Arial"/>
              <a:buChar char="■"/>
              <a:tabLst>
                <a:tab pos="195739" algn="l"/>
                <a:tab pos="196215" algn="l"/>
              </a:tabLst>
            </a:pPr>
            <a:r>
              <a:rPr sz="1400" spc="23" dirty="0">
                <a:solidFill>
                  <a:srgbClr val="FF0000"/>
                </a:solidFill>
                <a:latin typeface="Calibri"/>
                <a:cs typeface="Calibri"/>
              </a:rPr>
              <a:t>2-points</a:t>
            </a:r>
            <a:r>
              <a:rPr sz="1400" spc="4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19" dirty="0">
                <a:solidFill>
                  <a:srgbClr val="FF0000"/>
                </a:solidFill>
                <a:latin typeface="Calibri"/>
                <a:cs typeface="Calibri"/>
              </a:rPr>
              <a:t>cross-over</a:t>
            </a:r>
            <a:endParaRPr sz="1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9600" y="1033901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>
                <a:solidFill>
                  <a:srgbClr val="FF0000"/>
                </a:solidFill>
              </a:rPr>
              <a:t>Random crossover point(s) </a:t>
            </a:r>
            <a:r>
              <a:rPr lang="en-US" sz="2000" b="0" dirty="0">
                <a:solidFill>
                  <a:schemeClr val="tx1"/>
                </a:solidFill>
              </a:rPr>
              <a:t>are selected and segments are swapped to get new off-springs</a:t>
            </a:r>
            <a:r>
              <a:rPr lang="en-US" b="0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76200"/>
            <a:ext cx="1729037" cy="13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Nature-inspired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lvl="1" indent="-457200">
              <a:buFont typeface="Arial"/>
              <a:buChar char="•"/>
            </a:pPr>
            <a:r>
              <a:rPr lang="en-US" dirty="0"/>
              <a:t>Genetic Algorithm </a:t>
            </a:r>
            <a:r>
              <a:rPr lang="en-US" b="1" dirty="0"/>
              <a:t>(GA)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Particle Swarm Optimization (</a:t>
            </a:r>
            <a:r>
              <a:rPr lang="en-US" b="1" dirty="0"/>
              <a:t>PSO</a:t>
            </a:r>
            <a:r>
              <a:rPr lang="en-US" dirty="0"/>
              <a:t>)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Ant Colony Optimization </a:t>
            </a:r>
            <a:r>
              <a:rPr lang="en-US" b="1" dirty="0"/>
              <a:t>(ACO)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Artificial Bee Colony </a:t>
            </a:r>
            <a:r>
              <a:rPr lang="en-US" b="1" dirty="0"/>
              <a:t>(ABC).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Bird Swarm Algorithm (</a:t>
            </a:r>
            <a:r>
              <a:rPr lang="en-US" b="1" dirty="0"/>
              <a:t>BSA</a:t>
            </a:r>
            <a:r>
              <a:rPr lang="en-US" dirty="0"/>
              <a:t>)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8" name="Google Shape;8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7296" y="2819400"/>
            <a:ext cx="5203251" cy="347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2836985"/>
            <a:ext cx="1602225" cy="10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800" y="3958560"/>
            <a:ext cx="1602225" cy="12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800" y="5237085"/>
            <a:ext cx="1602225" cy="1078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395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Uniform Crossover</a:t>
            </a:r>
            <a:r>
              <a:rPr lang="en-US" sz="2000" dirty="0"/>
              <a:t>:  We treat each gene separately. </a:t>
            </a:r>
            <a:r>
              <a:rPr lang="en-US" sz="2000" dirty="0">
                <a:solidFill>
                  <a:srgbClr val="FF0000"/>
                </a:solidFill>
              </a:rPr>
              <a:t>We flip a coin for each gene </a:t>
            </a:r>
            <a:r>
              <a:rPr lang="en-US" sz="2000" dirty="0"/>
              <a:t>to decide </a:t>
            </a:r>
            <a:r>
              <a:rPr lang="en-US" sz="2000" dirty="0">
                <a:solidFill>
                  <a:srgbClr val="00B050"/>
                </a:solidFill>
              </a:rPr>
              <a:t>whether it’ll be swapped or not </a:t>
            </a:r>
            <a:r>
              <a:rPr lang="en-US" sz="2000" dirty="0"/>
              <a:t>in the off-springs based on heads-up or heads-down.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124200"/>
            <a:ext cx="6767512" cy="1198577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 bwMode="auto">
          <a:xfrm>
            <a:off x="609600" y="248149"/>
            <a:ext cx="7924800" cy="44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z="2800" b="0" kern="0"/>
              <a:t> Crossover (exploitation)</a:t>
            </a:r>
            <a:endParaRPr lang="en-US" sz="2800" b="0" kern="0" dirty="0"/>
          </a:p>
        </p:txBody>
      </p:sp>
    </p:spTree>
    <p:extLst>
      <p:ext uri="{BB962C8B-B14F-4D97-AF65-F5344CB8AC3E}">
        <p14:creationId xmlns:p14="http://schemas.microsoft.com/office/powerpoint/2010/main" val="383455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Arithmetic Recombination Crossover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153400" cy="5257800"/>
          </a:xfrm>
        </p:spPr>
        <p:txBody>
          <a:bodyPr/>
          <a:lstStyle/>
          <a:p>
            <a:r>
              <a:rPr lang="en-US" sz="2400" dirty="0"/>
              <a:t>This is commonly for </a:t>
            </a:r>
            <a:r>
              <a:rPr lang="en-US" sz="2400" dirty="0">
                <a:solidFill>
                  <a:srgbClr val="FF0000"/>
                </a:solidFill>
              </a:rPr>
              <a:t>integer/real representations </a:t>
            </a:r>
            <a:r>
              <a:rPr lang="en-US" sz="2400" dirty="0"/>
              <a:t>by taking the weighted average of the two parents :</a:t>
            </a:r>
          </a:p>
          <a:p>
            <a:pPr lvl="1"/>
            <a:r>
              <a:rPr lang="en-US" sz="2400" dirty="0"/>
              <a:t>Child1 = α.x + (1-α).y</a:t>
            </a:r>
          </a:p>
          <a:p>
            <a:pPr lvl="1"/>
            <a:r>
              <a:rPr lang="en-US" sz="2400" dirty="0"/>
              <a:t>Child2 = α.y + (1-α).x</a:t>
            </a:r>
          </a:p>
          <a:p>
            <a:r>
              <a:rPr lang="en-US" sz="2400" dirty="0"/>
              <a:t>Obviously, if α = 0.5, then both the children will be identical.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47" y="4114800"/>
            <a:ext cx="7737488" cy="118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(exploration)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Bit Flip Mutation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select one or more random bits and flip them</a:t>
            </a:r>
            <a:r>
              <a:rPr lang="en-US" dirty="0"/>
              <a:t>. This is used for </a:t>
            </a:r>
            <a:r>
              <a:rPr lang="en-US" dirty="0">
                <a:solidFill>
                  <a:srgbClr val="0070C0"/>
                </a:solidFill>
              </a:rPr>
              <a:t>binary encoded GAs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Swap Mutation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select two random positions </a:t>
            </a:r>
            <a:r>
              <a:rPr lang="en-US" dirty="0"/>
              <a:t>on the chromosome, and interchange the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895600"/>
            <a:ext cx="6210300" cy="556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61" y="5181600"/>
            <a:ext cx="7115175" cy="748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76200"/>
            <a:ext cx="1729037" cy="13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05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Scramble Mutation</a:t>
            </a:r>
          </a:p>
          <a:p>
            <a:pPr lvl="1"/>
            <a:r>
              <a:rPr lang="en-US" dirty="0"/>
              <a:t>a subset of genes is chosen and their values are shuffled randomly.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90800"/>
            <a:ext cx="6881812" cy="7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18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Survivor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6629400" cy="5257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Steady State GA vs Generational GA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Determines which </a:t>
            </a:r>
            <a:r>
              <a:rPr lang="en-US" sz="2000" dirty="0">
                <a:solidFill>
                  <a:srgbClr val="00B050"/>
                </a:solidFill>
              </a:rPr>
              <a:t>individuals are to be kicked out </a:t>
            </a:r>
            <a:r>
              <a:rPr lang="en-US" sz="2000" dirty="0"/>
              <a:t>from the next generation.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idea here is to ensure that </a:t>
            </a:r>
            <a:r>
              <a:rPr lang="en-US" sz="2000" dirty="0">
                <a:solidFill>
                  <a:srgbClr val="FF0000"/>
                </a:solidFill>
              </a:rPr>
              <a:t>the fitter individuals are not kicked out</a:t>
            </a:r>
            <a:r>
              <a:rPr lang="en-US" sz="2000" dirty="0"/>
              <a:t>, while at the same time </a:t>
            </a:r>
            <a:r>
              <a:rPr lang="en-US" sz="2000" dirty="0">
                <a:solidFill>
                  <a:srgbClr val="FF0000"/>
                </a:solidFill>
              </a:rPr>
              <a:t>diversity should be maintained</a:t>
            </a:r>
            <a:r>
              <a:rPr lang="en-US" sz="2000" dirty="0"/>
              <a:t> in the population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Age Based Selection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Fitness Based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76200"/>
            <a:ext cx="1729037" cy="13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6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Based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Each individual is allowed in the population for a finite generation. After that, it is kicked out of the population no matter how good its fitness 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No fitness used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67000"/>
            <a:ext cx="7172988" cy="36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6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Based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children replace the least fit individuals in the population.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7" y="2209800"/>
            <a:ext cx="731730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97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Termination Condition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95" y="990600"/>
            <a:ext cx="6818305" cy="5257800"/>
          </a:xfrm>
        </p:spPr>
        <p:txBody>
          <a:bodyPr/>
          <a:lstStyle/>
          <a:p>
            <a:r>
              <a:rPr lang="en-US" sz="2400" dirty="0"/>
              <a:t>The above process repeats until some termination conditions are reached</a:t>
            </a:r>
          </a:p>
          <a:p>
            <a:pPr lvl="1"/>
            <a:r>
              <a:rPr lang="en-US" dirty="0"/>
              <a:t>When we reach </a:t>
            </a:r>
            <a:r>
              <a:rPr lang="en-US" dirty="0">
                <a:solidFill>
                  <a:srgbClr val="FF0000"/>
                </a:solidFill>
              </a:rPr>
              <a:t>an certain number of generations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the objective function value </a:t>
            </a:r>
            <a:r>
              <a:rPr lang="en-US" dirty="0">
                <a:solidFill>
                  <a:srgbClr val="FF0000"/>
                </a:solidFill>
              </a:rPr>
              <a:t>has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reached a certain pre-defined value.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76200"/>
            <a:ext cx="1729037" cy="13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3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1C55-EB15-4848-9DD8-F0B840F8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Example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FA693-F9D9-4BA5-8EAE-44AFBDCF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F6181-932F-4B7B-A144-CEE74F655EF1}"/>
              </a:ext>
            </a:extLst>
          </p:cNvPr>
          <p:cNvSpPr/>
          <p:nvPr/>
        </p:nvSpPr>
        <p:spPr>
          <a:xfrm>
            <a:off x="1124564" y="1847730"/>
            <a:ext cx="6943383" cy="6001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300" dirty="0">
                <a:solidFill>
                  <a:srgbClr val="000000"/>
                </a:solidFill>
                <a:latin typeface="HENBEK+TimesNewRoman,Bold"/>
              </a:rPr>
              <a:t>FUNCTION MAXIMIZATION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37EAA1-B553-477C-8C8F-A68E2832360E}"/>
              </a:ext>
            </a:extLst>
          </p:cNvPr>
          <p:cNvSpPr/>
          <p:nvPr/>
        </p:nvSpPr>
        <p:spPr>
          <a:xfrm>
            <a:off x="920562" y="2893502"/>
            <a:ext cx="6861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dirty="0">
                <a:solidFill>
                  <a:srgbClr val="000000"/>
                </a:solidFill>
                <a:latin typeface="HENBCA+TimesNewRoman"/>
              </a:rPr>
              <a:t>Determine the variables that produce the maximum value for this function: </a:t>
            </a:r>
            <a:endParaRPr lang="en-US" sz="2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F6E06-1970-499C-B38F-FAE05253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452" y="4362862"/>
            <a:ext cx="7593068" cy="402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5823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11C6-9603-4E67-82E6-DD65E43F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Questions that need to be answered to use GA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8002-329F-4088-9665-B792BFFF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346ED-6E29-46ED-8D5B-B36404A1AF13}"/>
              </a:ext>
            </a:extLst>
          </p:cNvPr>
          <p:cNvSpPr/>
          <p:nvPr/>
        </p:nvSpPr>
        <p:spPr>
          <a:xfrm>
            <a:off x="990600" y="1295400"/>
            <a:ext cx="68616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5763" indent="-385763" algn="just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How is an individual represented? </a:t>
            </a:r>
          </a:p>
          <a:p>
            <a:pPr marL="385763" indent="-385763" algn="just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How is an individual’s fitness calculated? </a:t>
            </a:r>
          </a:p>
          <a:p>
            <a:pPr marL="385763" indent="-385763" algn="just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How are individuals selected for mating? </a:t>
            </a:r>
          </a:p>
          <a:p>
            <a:pPr marL="385763" indent="-385763" algn="just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How are individuals crossed-over? </a:t>
            </a:r>
          </a:p>
          <a:p>
            <a:pPr marL="385763" indent="-385763" algn="just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How are individuals mutated? </a:t>
            </a:r>
          </a:p>
        </p:txBody>
      </p:sp>
    </p:spTree>
    <p:extLst>
      <p:ext uri="{BB962C8B-B14F-4D97-AF65-F5344CB8AC3E}">
        <p14:creationId xmlns:p14="http://schemas.microsoft.com/office/powerpoint/2010/main" val="321391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11080-4EB9-41A6-8F09-2DD63529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E155B-E906-4B3D-9F5C-89994938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1" y="1639513"/>
            <a:ext cx="8237779" cy="34675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A9680A-BA44-47E9-A43E-A2E97295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7250"/>
            <a:ext cx="7886700" cy="655305"/>
          </a:xfrm>
        </p:spPr>
        <p:txBody>
          <a:bodyPr>
            <a:norm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Genetic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27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8980F-BC3F-4C26-B572-6BDB988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9FFAA-54FC-4FFA-8A1C-BA7063AD3770}"/>
              </a:ext>
            </a:extLst>
          </p:cNvPr>
          <p:cNvSpPr/>
          <p:nvPr/>
        </p:nvSpPr>
        <p:spPr>
          <a:xfrm>
            <a:off x="925460" y="1051317"/>
            <a:ext cx="7230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HENBEK+TimesNewRoman,Bold"/>
              </a:rPr>
              <a:t>1. How is an individual represented?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6CB84-DBB3-4427-A68B-8AB6EF607AAE}"/>
              </a:ext>
            </a:extLst>
          </p:cNvPr>
          <p:cNvSpPr/>
          <p:nvPr/>
        </p:nvSpPr>
        <p:spPr>
          <a:xfrm>
            <a:off x="1371600" y="2371540"/>
            <a:ext cx="6596216" cy="10618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Choose a binary sequence for each variable, and then concatenate the four values together into a single bit string. </a:t>
            </a:r>
            <a:endParaRPr lang="en-US" sz="21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CDA4C-1A00-454C-9865-7580CB044F90}"/>
              </a:ext>
            </a:extLst>
          </p:cNvPr>
          <p:cNvSpPr/>
          <p:nvPr/>
        </p:nvSpPr>
        <p:spPr>
          <a:xfrm>
            <a:off x="2286000" y="3866161"/>
            <a:ext cx="3919343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HENEMG+CourierNewPSMT"/>
              </a:rPr>
              <a:t>1101</a:t>
            </a:r>
            <a:r>
              <a:rPr lang="en-US" sz="3000" dirty="0">
                <a:solidFill>
                  <a:srgbClr val="000000"/>
                </a:solidFill>
                <a:latin typeface="HENEMG+CourierNewPSMT"/>
              </a:rPr>
              <a:t> </a:t>
            </a:r>
            <a:r>
              <a:rPr lang="en-US" sz="3000" dirty="0">
                <a:solidFill>
                  <a:srgbClr val="FFC000"/>
                </a:solidFill>
                <a:latin typeface="HENEMG+CourierNewPSMT"/>
              </a:rPr>
              <a:t>0110</a:t>
            </a:r>
            <a:r>
              <a:rPr lang="en-US" sz="3000" dirty="0">
                <a:solidFill>
                  <a:srgbClr val="000000"/>
                </a:solidFill>
                <a:latin typeface="HENEMG+CourierNewPSMT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HENEMG+CourierNewPSMT"/>
              </a:rPr>
              <a:t>0111</a:t>
            </a:r>
            <a:r>
              <a:rPr lang="en-US" sz="3000" dirty="0">
                <a:solidFill>
                  <a:srgbClr val="000000"/>
                </a:solidFill>
                <a:latin typeface="HENEMG+CourierNewPSMT"/>
              </a:rPr>
              <a:t> </a:t>
            </a:r>
            <a:r>
              <a:rPr lang="en-US" sz="3000" dirty="0">
                <a:solidFill>
                  <a:srgbClr val="00B050"/>
                </a:solidFill>
                <a:latin typeface="HENEMG+CourierNewPSMT"/>
              </a:rPr>
              <a:t>1100</a:t>
            </a:r>
            <a:r>
              <a:rPr lang="en-US" sz="3000" dirty="0">
                <a:solidFill>
                  <a:srgbClr val="000000"/>
                </a:solidFill>
                <a:latin typeface="HENEMG+CourierNewPSMT"/>
              </a:rPr>
              <a:t> </a:t>
            </a:r>
            <a:endParaRPr lang="en-US" sz="3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49256-1E43-4730-8207-692573133133}"/>
              </a:ext>
            </a:extLst>
          </p:cNvPr>
          <p:cNvSpPr/>
          <p:nvPr/>
        </p:nvSpPr>
        <p:spPr>
          <a:xfrm>
            <a:off x="1143763" y="4712024"/>
            <a:ext cx="735233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represents a solution where w = 13, x = 6, y = 7, and z = 12. </a:t>
            </a:r>
            <a:endParaRPr lang="en-US" sz="21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F6E06-1970-499C-B38F-FAE05253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766" y="1676860"/>
            <a:ext cx="7593068" cy="402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6E385-0EE1-4125-8C0A-BE7802EC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848CE-0766-43AF-8619-7D3005B6ABF2}"/>
              </a:ext>
            </a:extLst>
          </p:cNvPr>
          <p:cNvSpPr/>
          <p:nvPr/>
        </p:nvSpPr>
        <p:spPr>
          <a:xfrm>
            <a:off x="854511" y="1103672"/>
            <a:ext cx="774738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dirty="0">
                <a:solidFill>
                  <a:srgbClr val="000000"/>
                </a:solidFill>
                <a:latin typeface="HENBEK+TimesNewRoman,Bold"/>
              </a:rPr>
              <a:t>2. How is an individual’s fitness calculated?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4AAB2-7224-4B22-8D9A-07EECD73CE7A}"/>
              </a:ext>
            </a:extLst>
          </p:cNvPr>
          <p:cNvSpPr/>
          <p:nvPr/>
        </p:nvSpPr>
        <p:spPr>
          <a:xfrm>
            <a:off x="1143000" y="2057400"/>
            <a:ext cx="57184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Assume we have a population of 4</a:t>
            </a:r>
            <a:r>
              <a:rPr lang="en-US" sz="2100" baseline="300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individuals: </a:t>
            </a:r>
            <a:endParaRPr lang="en-US" sz="21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9CC2F-DF5A-4F86-87A7-49124C51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124200"/>
            <a:ext cx="6565106" cy="1328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821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3E788-B8DF-40F9-9861-0B8F3667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A2217-0DD3-4913-8F36-0C39A128A736}"/>
              </a:ext>
            </a:extLst>
          </p:cNvPr>
          <p:cNvSpPr/>
          <p:nvPr/>
        </p:nvSpPr>
        <p:spPr>
          <a:xfrm>
            <a:off x="289016" y="1095562"/>
            <a:ext cx="84647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dirty="0">
                <a:solidFill>
                  <a:srgbClr val="000000"/>
                </a:solidFill>
                <a:latin typeface="HENBEK+TimesNewRoman,Bold"/>
              </a:rPr>
              <a:t>3. How are individuals selected for mating?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1E899-A1AA-48DE-B07C-7DD96B344643}"/>
              </a:ext>
            </a:extLst>
          </p:cNvPr>
          <p:cNvSpPr/>
          <p:nvPr/>
        </p:nvSpPr>
        <p:spPr>
          <a:xfrm>
            <a:off x="734785" y="2229959"/>
            <a:ext cx="7540166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Suppose we </a:t>
            </a:r>
            <a:r>
              <a:rPr lang="en-US" sz="1800" dirty="0">
                <a:solidFill>
                  <a:srgbClr val="FF0000"/>
                </a:solidFill>
              </a:rPr>
              <a:t>use rank selection </a:t>
            </a:r>
            <a:r>
              <a:rPr lang="en-US" sz="1800" dirty="0">
                <a:solidFill>
                  <a:schemeClr val="tx1"/>
                </a:solidFill>
              </a:rPr>
              <a:t>where individuals are ranked according to their fitness. </a:t>
            </a:r>
          </a:p>
          <a:p>
            <a:pPr algn="just"/>
            <a:endParaRPr lang="en-US" sz="1800" dirty="0">
              <a:solidFill>
                <a:srgbClr val="00000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342900" indent="-34290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the first individual a 40% chance of being selected</a:t>
            </a:r>
          </a:p>
          <a:p>
            <a:pPr marL="342900" indent="-34290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the second a 20% chance</a:t>
            </a:r>
          </a:p>
          <a:p>
            <a:pPr marL="342900" indent="-34290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the third a 30% chance</a:t>
            </a:r>
          </a:p>
          <a:p>
            <a:pPr marL="342900" indent="-342900" algn="just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the fourth a 10% chance</a:t>
            </a:r>
          </a:p>
          <a:p>
            <a:pPr algn="just"/>
            <a:endParaRPr lang="en-US" sz="1800" dirty="0">
              <a:solidFill>
                <a:srgbClr val="00000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Clearly this is giving the better individuals more chances to be selected. </a:t>
            </a:r>
            <a:endParaRPr lang="en-US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-7583"/>
            <a:ext cx="4366979" cy="11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08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4C966D-FB04-434C-A6A1-C6BFD050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4CD84-A986-4F5B-ABAC-E47FBE28EC1F}"/>
              </a:ext>
            </a:extLst>
          </p:cNvPr>
          <p:cNvSpPr/>
          <p:nvPr/>
        </p:nvSpPr>
        <p:spPr>
          <a:xfrm>
            <a:off x="903338" y="1040256"/>
            <a:ext cx="73507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dirty="0">
                <a:solidFill>
                  <a:srgbClr val="000000"/>
                </a:solidFill>
                <a:latin typeface="HENBEK+TimesNewRoman,Bold"/>
              </a:rPr>
              <a:t>4. How are individuals crossed-over?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9F4EBE-95EF-4614-91B4-432FA38ACCD1}"/>
              </a:ext>
            </a:extLst>
          </p:cNvPr>
          <p:cNvSpPr/>
          <p:nvPr/>
        </p:nvSpPr>
        <p:spPr>
          <a:xfrm>
            <a:off x="757239" y="1675552"/>
            <a:ext cx="74266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Suppose we use </a:t>
            </a:r>
            <a:r>
              <a:rPr lang="en-US" sz="1800" spc="23" dirty="0">
                <a:solidFill>
                  <a:srgbClr val="FF0000"/>
                </a:solidFill>
                <a:latin typeface="Calibri"/>
                <a:cs typeface="Calibri"/>
              </a:rPr>
              <a:t>2-points</a:t>
            </a:r>
            <a:r>
              <a:rPr lang="en-US" sz="1800" spc="4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800" spc="19" dirty="0">
                <a:solidFill>
                  <a:srgbClr val="FF0000"/>
                </a:solidFill>
                <a:latin typeface="Calibri"/>
                <a:cs typeface="Calibri"/>
              </a:rPr>
              <a:t>cross-over</a:t>
            </a:r>
            <a:endParaRPr lang="en-US" sz="1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1A1826-EEE5-4AAB-9581-BDCF811F0D74}"/>
              </a:ext>
            </a:extLst>
          </p:cNvPr>
          <p:cNvSpPr/>
          <p:nvPr/>
        </p:nvSpPr>
        <p:spPr>
          <a:xfrm>
            <a:off x="875693" y="2362200"/>
            <a:ext cx="2370803" cy="16158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1010 1110 1000 0011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0110 1001 1111 0110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0111 0110 1110 1011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0001 0110 1000 0000 </a:t>
            </a:r>
            <a:endParaRPr lang="en-US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75783-5B67-4E80-85E9-458C85DF215F}"/>
              </a:ext>
            </a:extLst>
          </p:cNvPr>
          <p:cNvSpPr/>
          <p:nvPr/>
        </p:nvSpPr>
        <p:spPr>
          <a:xfrm>
            <a:off x="3611881" y="317011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The 4</a:t>
            </a:r>
            <a:r>
              <a:rPr lang="en-US" sz="1800" baseline="300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</a:t>
            </a: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and 14</a:t>
            </a:r>
            <a:r>
              <a:rPr lang="en-US" sz="1800" baseline="300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</a:t>
            </a: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bits are randomly selected to define the substring to be swapped, so the cross-over looks like this: </a:t>
            </a:r>
            <a:endParaRPr lang="en-US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944A2-0FFF-4CEE-B48F-E5F0FF7B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238" y="4584040"/>
            <a:ext cx="7629525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1FA815-865B-4773-9A57-73D175CF2148}"/>
              </a:ext>
            </a:extLst>
          </p:cNvPr>
          <p:cNvSpPr/>
          <p:nvPr/>
        </p:nvSpPr>
        <p:spPr>
          <a:xfrm>
            <a:off x="2209800" y="5715000"/>
            <a:ext cx="41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Thus, two new individuals are created. </a:t>
            </a:r>
            <a:endParaRPr lang="en-US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11881" y="2190739"/>
            <a:ext cx="4844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Assume that the 1st and 3rd individuals are selected this time. </a:t>
            </a:r>
          </a:p>
        </p:txBody>
      </p:sp>
    </p:spTree>
    <p:extLst>
      <p:ext uri="{BB962C8B-B14F-4D97-AF65-F5344CB8AC3E}">
        <p14:creationId xmlns:p14="http://schemas.microsoft.com/office/powerpoint/2010/main" val="38410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use </a:t>
            </a:r>
            <a:r>
              <a:rPr lang="en-US" dirty="0">
                <a:solidFill>
                  <a:srgbClr val="FF0000"/>
                </a:solidFill>
              </a:rPr>
              <a:t>generational-GA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We generate ‘n’ off-springs, where n is the population size, and the entire population is replaced by the new one at the end of the iteration.</a:t>
            </a:r>
          </a:p>
          <a:p>
            <a:pPr lvl="1"/>
            <a:r>
              <a:rPr lang="en-US" dirty="0"/>
              <a:t>We should keep creating new individuals until we have created enough to replace the entire population.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8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DF476-A18D-4DF8-B6D6-E9617167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35C82-0994-4BCF-93CA-768FD5BC0F8C}"/>
              </a:ext>
            </a:extLst>
          </p:cNvPr>
          <p:cNvSpPr/>
          <p:nvPr/>
        </p:nvSpPr>
        <p:spPr>
          <a:xfrm>
            <a:off x="848032" y="959493"/>
            <a:ext cx="728201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Assume that the 1</a:t>
            </a:r>
            <a:r>
              <a:rPr lang="en-US" sz="1800" baseline="300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and 4</a:t>
            </a:r>
            <a:r>
              <a:rPr lang="en-US" sz="1800" baseline="300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</a:t>
            </a: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individuals are selected this time.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Note that an individual may be selected multiple times for breeding, while other individuals might never be selected.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Further assume that the 11</a:t>
            </a:r>
            <a:r>
              <a:rPr lang="en-US" sz="1800" baseline="300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</a:t>
            </a: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and 16</a:t>
            </a:r>
            <a:r>
              <a:rPr lang="en-US" sz="1800" baseline="300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</a:t>
            </a: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bits are randomly selected for the cross-over point.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We would see a second cross-over like this: </a:t>
            </a:r>
            <a:endParaRPr lang="en-US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D7439-8E10-41F9-B12E-43770C26A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160" y="3429605"/>
            <a:ext cx="7608094" cy="7786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A5667-4AF0-41A6-A1DC-EB53838658AA}"/>
              </a:ext>
            </a:extLst>
          </p:cNvPr>
          <p:cNvSpPr/>
          <p:nvPr/>
        </p:nvSpPr>
        <p:spPr>
          <a:xfrm>
            <a:off x="1033345" y="4584672"/>
            <a:ext cx="353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So, we have four new </a:t>
            </a:r>
            <a:r>
              <a:rPr lang="en-US" sz="1800" dirty="0" err="1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offsprings</a:t>
            </a:r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: </a:t>
            </a:r>
            <a:endParaRPr lang="en-US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386A-7577-471C-B5F5-7D6DDA9E3AC6}"/>
              </a:ext>
            </a:extLst>
          </p:cNvPr>
          <p:cNvSpPr/>
          <p:nvPr/>
        </p:nvSpPr>
        <p:spPr>
          <a:xfrm>
            <a:off x="4876800" y="4584672"/>
            <a:ext cx="3628866" cy="1615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1011 0110 1110 1011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0110 1110 1000 0011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1010 1110 1000 0000 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0001 0110 1000 0011 </a:t>
            </a:r>
            <a:endParaRPr lang="en-US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23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AC63F-787E-4250-93D0-D624027B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D2784-BE5D-4049-BF3B-DD08DB7099E7}"/>
              </a:ext>
            </a:extLst>
          </p:cNvPr>
          <p:cNvSpPr/>
          <p:nvPr/>
        </p:nvSpPr>
        <p:spPr>
          <a:xfrm>
            <a:off x="770603" y="962827"/>
            <a:ext cx="74296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>
                <a:solidFill>
                  <a:srgbClr val="000000"/>
                </a:solidFill>
                <a:latin typeface="HENBEK+TimesNewRoman,Bold"/>
              </a:rPr>
              <a:t>5. How are individuals mutated?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4E0833-DFB8-4B5A-AF17-3BAE458DFA11}"/>
              </a:ext>
            </a:extLst>
          </p:cNvPr>
          <p:cNvSpPr/>
          <p:nvPr/>
        </p:nvSpPr>
        <p:spPr>
          <a:xfrm>
            <a:off x="914400" y="1596612"/>
            <a:ext cx="72045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The selected policy: Allow every single bit a small chance to mutate. </a:t>
            </a:r>
          </a:p>
          <a:p>
            <a:pPr algn="just"/>
            <a:endParaRPr lang="en-US" sz="1800" dirty="0">
              <a:solidFill>
                <a:srgbClr val="00000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just"/>
            <a:r>
              <a:rPr lang="en-US" sz="1800" dirty="0">
                <a:solidFill>
                  <a:srgbClr val="00B05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Best practice:  setting the mutate probability so that roughly 1 bit per individual will change on average.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122914-EEF2-443F-A296-E5ECB630C4FF}"/>
              </a:ext>
            </a:extLst>
          </p:cNvPr>
          <p:cNvSpPr/>
          <p:nvPr/>
        </p:nvSpPr>
        <p:spPr>
          <a:xfrm>
            <a:off x="1371600" y="3505200"/>
            <a:ext cx="66847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The mutation will have the bit “flip” – 1 to  0  and  0 to  1. </a:t>
            </a:r>
            <a:endParaRPr lang="en-US" sz="1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9D53C-C95A-4053-88A8-041BF47AD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8994" y="4704789"/>
            <a:ext cx="5557838" cy="1007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3692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52EF7-ECD8-4CED-8A0A-3BEC26B38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C3D8A-A47E-4B87-8EBC-943C9BA6EFCF}"/>
              </a:ext>
            </a:extLst>
          </p:cNvPr>
          <p:cNvSpPr/>
          <p:nvPr/>
        </p:nvSpPr>
        <p:spPr>
          <a:xfrm>
            <a:off x="990600" y="1066800"/>
            <a:ext cx="7467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b="0" dirty="0">
                <a:solidFill>
                  <a:srgbClr val="000000"/>
                </a:solidFill>
                <a:latin typeface="HENBEK+TimesNewRoman,Bold"/>
              </a:rPr>
              <a:t>Wrapping Up:   We get 2-nd generation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2B26D-DFAD-4A7D-BFAB-C55399DDA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1583" y="2679679"/>
            <a:ext cx="6543675" cy="1335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81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6BA8-5747-447D-BF55-F88A5A52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 Example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Knapsack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89738-98B2-4092-B1C0-76164687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D505-EBB8-4425-9E1D-3C17A5E7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81200"/>
            <a:ext cx="676585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49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FDD94-800C-46A8-8F02-62B67D29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AD6A3-17FE-4F5E-9D6A-FB927477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7972425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B137-CC17-440E-A1CA-B7F8E8D2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5" y="152400"/>
            <a:ext cx="7886700" cy="87374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latin typeface="+mj-lt"/>
              </a:rPr>
              <a:t>Intuition of GA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51A1B5-9B1C-433D-8582-D774E73A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03535B-20CD-44F2-BC88-2C718FB5455D}"/>
              </a:ext>
            </a:extLst>
          </p:cNvPr>
          <p:cNvSpPr/>
          <p:nvPr/>
        </p:nvSpPr>
        <p:spPr>
          <a:xfrm>
            <a:off x="832846" y="1254038"/>
            <a:ext cx="7501398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0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You are head of a country, and in order to keep your city safe from bad things, you implement a policy like this: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0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You select all the good people, and ask them to extend their generation by having their children.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0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This repeats for a few generations.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0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You will notice that now you have an entire population of good people.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327037"/>
            <a:ext cx="5174963" cy="20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ABD4A-FFFF-42A0-AB76-29E1457D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A6668-9044-4DB9-9B5B-7DC91BF7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5" y="1143000"/>
            <a:ext cx="7747804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60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84D69-87B7-4C0B-8ABA-BDB86613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A5F93-3FA0-456F-8D75-DDB3FB7B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7758227" cy="440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89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05D82-1C03-492F-B2A3-E9F3335A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8374E-D01C-4BA8-9570-975E3820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2" y="1143000"/>
            <a:ext cx="7940428" cy="4474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191000"/>
            <a:ext cx="1309687" cy="1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5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349BC-831F-4E66-9328-A1F7C292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AF189-362F-4992-B928-2CA842F8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9200"/>
            <a:ext cx="7567928" cy="42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85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AB9C8-A5A0-46BF-A24D-076C35C1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30AD9-9F5E-443B-BB0B-C98072BF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72" y="1311472"/>
            <a:ext cx="7821870" cy="478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F4BE6-AC55-4F66-8A39-78B65989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7B9A3-8A54-4750-9150-865D6445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7790220" cy="4481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9D242-03F6-4415-9A77-EACE367AD4DF}"/>
              </a:ext>
            </a:extLst>
          </p:cNvPr>
          <p:cNvSpPr txBox="1"/>
          <p:nvPr/>
        </p:nvSpPr>
        <p:spPr>
          <a:xfrm>
            <a:off x="1957848" y="3207541"/>
            <a:ext cx="250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343400"/>
            <a:ext cx="1828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4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F4BE6-AC55-4F66-8A39-78B65989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01AF4-B2B5-4704-870C-5EBB9B8F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90" y="1386003"/>
            <a:ext cx="7441821" cy="40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77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F4BE6-AC55-4F66-8A39-78B65989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35B8C-A8D2-4662-B6B3-730B408F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41" y="1338263"/>
            <a:ext cx="7513118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16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Practical issues to consider when using GA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537" y="2157412"/>
            <a:ext cx="66389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47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r>
              <a:rPr lang="en-US" sz="2800" dirty="0"/>
              <a:t>Representation (encoding) affect solution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229600" cy="5257800"/>
          </a:xfrm>
        </p:spPr>
        <p:txBody>
          <a:bodyPr/>
          <a:lstStyle/>
          <a:p>
            <a:r>
              <a:rPr lang="en-US" sz="2000" dirty="0"/>
              <a:t>Binary Representation (bit strings)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Real Valued Representation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Integer Representation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Permutation Representation (each solution is an ordering of elements)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4095750" cy="635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34340"/>
            <a:ext cx="5343525" cy="67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3545793"/>
            <a:ext cx="3905250" cy="539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648200"/>
            <a:ext cx="4048967" cy="6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9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0DC3E-9531-4243-8D99-2C1405BF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CD129-3BF4-426A-BFA3-D0C369AE5F0B}"/>
              </a:ext>
            </a:extLst>
          </p:cNvPr>
          <p:cNvSpPr/>
          <p:nvPr/>
        </p:nvSpPr>
        <p:spPr>
          <a:xfrm>
            <a:off x="381000" y="152400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0000"/>
                </a:solidFill>
                <a:latin typeface="+mn-lt"/>
                <a:cs typeface="Gisha" panose="020B0502040204020203" pitchFamily="34" charset="-79"/>
              </a:rPr>
              <a:t>GA creates </a:t>
            </a:r>
            <a:r>
              <a:rPr lang="en-US" sz="2400" b="0" dirty="0">
                <a:solidFill>
                  <a:srgbClr val="C00000"/>
                </a:solidFill>
                <a:latin typeface="+mn-lt"/>
                <a:cs typeface="Gisha" panose="020B0502040204020203" pitchFamily="34" charset="-79"/>
              </a:rPr>
              <a:t>a “population”, or to say, a “group” of possible solutions </a:t>
            </a:r>
            <a:r>
              <a:rPr lang="en-US" sz="2400" b="0" dirty="0">
                <a:solidFill>
                  <a:srgbClr val="000000"/>
                </a:solidFill>
                <a:latin typeface="+mn-lt"/>
                <a:cs typeface="Gisha" panose="020B0502040204020203" pitchFamily="34" charset="-79"/>
              </a:rPr>
              <a:t>to the given problem and </a:t>
            </a:r>
            <a:r>
              <a:rPr lang="en-US" sz="2400" b="0" dirty="0">
                <a:solidFill>
                  <a:srgbClr val="0070C0"/>
                </a:solidFill>
                <a:latin typeface="+mn-lt"/>
                <a:cs typeface="Gisha" panose="020B0502040204020203" pitchFamily="34" charset="-79"/>
              </a:rPr>
              <a:t>lets them “evolve” </a:t>
            </a:r>
            <a:r>
              <a:rPr lang="en-US" sz="2400" b="0" dirty="0">
                <a:solidFill>
                  <a:srgbClr val="000000"/>
                </a:solidFill>
                <a:latin typeface="+mn-lt"/>
                <a:cs typeface="Gisha" panose="020B0502040204020203" pitchFamily="34" charset="-79"/>
              </a:rPr>
              <a:t>over multiple generations to </a:t>
            </a:r>
            <a:r>
              <a:rPr lang="en-US" sz="2400" b="0" dirty="0">
                <a:solidFill>
                  <a:srgbClr val="1D9328"/>
                </a:solidFill>
                <a:latin typeface="+mn-lt"/>
                <a:cs typeface="Gisha" panose="020B0502040204020203" pitchFamily="34" charset="-79"/>
              </a:rPr>
              <a:t>find better and better solutions</a:t>
            </a:r>
            <a:r>
              <a:rPr lang="en-US" sz="2400" b="0" dirty="0">
                <a:solidFill>
                  <a:srgbClr val="000000"/>
                </a:solidFill>
                <a:latin typeface="+mn-lt"/>
                <a:cs typeface="Gisha" panose="020B0502040204020203" pitchFamily="34" charset="-79"/>
              </a:rPr>
              <a:t>. </a:t>
            </a:r>
            <a:endParaRPr lang="en-US" sz="2400" b="0" dirty="0">
              <a:latin typeface="+mn-lt"/>
              <a:cs typeface="Gisha" panose="020B0502040204020203" pitchFamily="34" charset="-79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DAB137-CC17-440E-A1CA-B7F8E8D22C77}"/>
              </a:ext>
            </a:extLst>
          </p:cNvPr>
          <p:cNvSpPr txBox="1">
            <a:spLocks/>
          </p:cNvSpPr>
          <p:nvPr/>
        </p:nvSpPr>
        <p:spPr bwMode="auto">
          <a:xfrm>
            <a:off x="628650" y="152400"/>
            <a:ext cx="78867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dk1"/>
                </a:solidFill>
                <a:latin typeface="Narkisim" panose="020E0502050101010101" pitchFamily="34" charset="-79"/>
                <a:ea typeface="+mn-ea"/>
                <a:cs typeface="Narkisim" panose="020E0502050101010101" pitchFamily="34" charset="-79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+mn-lt"/>
              </a:rPr>
              <a:t>An Overview Of GA</a:t>
            </a:r>
            <a:endParaRPr lang="en-US" b="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102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Revisiting Binary Representations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8" y="4517886"/>
            <a:ext cx="4616406" cy="901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0" y="2362200"/>
            <a:ext cx="71971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</a:rPr>
              <a:t>0111 = 7 but  0011 = 3 !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 small change in one bit may have a massive effect on the solution.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5400"/>
            <a:ext cx="3976687" cy="5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2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838200"/>
          </a:xfrm>
        </p:spPr>
        <p:txBody>
          <a:bodyPr/>
          <a:lstStyle/>
          <a:p>
            <a:r>
              <a:rPr lang="en-US" sz="2400" dirty="0"/>
              <a:t>Gray coding (any two successive values differ in only one bit 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951260"/>
            <a:ext cx="2529163" cy="426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5486400"/>
            <a:ext cx="8991600" cy="7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98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/>
          <a:lstStyle/>
          <a:p>
            <a:r>
              <a:rPr lang="en-US" sz="2400" dirty="0"/>
              <a:t>In-class practice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What is the grey coding for decimal numbers </a:t>
            </a:r>
            <a:r>
              <a:rPr lang="en-US" sz="2000" b="0" dirty="0">
                <a:solidFill>
                  <a:srgbClr val="FF0000"/>
                </a:solidFill>
              </a:rPr>
              <a:t>10 and 15, respectively?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55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86700" cy="493169"/>
          </a:xfrm>
        </p:spPr>
        <p:txBody>
          <a:bodyPr>
            <a:normAutofit fontScale="90000"/>
          </a:bodyPr>
          <a:lstStyle/>
          <a:p>
            <a:r>
              <a:rPr lang="en-US" dirty="0"/>
              <a:t>Real-valued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886700" cy="3263504"/>
          </a:xfrm>
        </p:spPr>
        <p:txBody>
          <a:bodyPr/>
          <a:lstStyle/>
          <a:p>
            <a:r>
              <a:rPr lang="en-US" sz="2400" dirty="0"/>
              <a:t>Real-valued representation has no hamming cliffs issue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Any binary arithmetic operator can be used as crossover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For example,   “average”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95600"/>
            <a:ext cx="7367587" cy="11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9200"/>
            <a:ext cx="6435353" cy="937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95600"/>
            <a:ext cx="7036157" cy="260241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628650" y="152400"/>
            <a:ext cx="7886700" cy="511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/>
              <a:t>Real-valued representation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2795194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troubleshooting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7696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Individual representation </a:t>
            </a:r>
            <a:r>
              <a:rPr lang="en-US" sz="2000" dirty="0"/>
              <a:t>can largely affect the quality of the solution returned by GA.   So if you decide to use GA, you should </a:t>
            </a:r>
            <a:r>
              <a:rPr lang="en-US" sz="2000" dirty="0">
                <a:solidFill>
                  <a:srgbClr val="00B050"/>
                </a:solidFill>
              </a:rPr>
              <a:t>think about the best way to encode solutions </a:t>
            </a:r>
            <a:r>
              <a:rPr lang="en-US" sz="2000" dirty="0"/>
              <a:t>for a given problem.</a:t>
            </a:r>
          </a:p>
          <a:p>
            <a:pPr marL="0" indent="0"/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Try a </a:t>
            </a:r>
            <a:r>
              <a:rPr lang="en-US" sz="2000" dirty="0">
                <a:solidFill>
                  <a:srgbClr val="C00000"/>
                </a:solidFill>
              </a:rPr>
              <a:t>few different crossover and mutate operators </a:t>
            </a:r>
            <a:r>
              <a:rPr lang="en-US" sz="2000" dirty="0"/>
              <a:t>for a given problem.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your selected crossover and mutate operators may generate </a:t>
            </a:r>
            <a:r>
              <a:rPr lang="en-US" sz="2000" b="1" dirty="0">
                <a:solidFill>
                  <a:srgbClr val="FF0000"/>
                </a:solidFill>
              </a:rPr>
              <a:t>“invalid </a:t>
            </a:r>
            <a:r>
              <a:rPr lang="en-US" sz="2000" b="1" dirty="0" err="1">
                <a:solidFill>
                  <a:srgbClr val="FF0000"/>
                </a:solidFill>
              </a:rPr>
              <a:t>offsprings</a:t>
            </a:r>
            <a:r>
              <a:rPr lang="en-US" sz="2000" b="1" dirty="0">
                <a:solidFill>
                  <a:srgbClr val="FF0000"/>
                </a:solidFill>
              </a:rPr>
              <a:t>”</a:t>
            </a:r>
            <a:r>
              <a:rPr lang="en-US" sz="2000" dirty="0"/>
              <a:t>,  you may assign those “invalid </a:t>
            </a:r>
            <a:r>
              <a:rPr lang="en-US" sz="2000" dirty="0" err="1"/>
              <a:t>offsprings</a:t>
            </a:r>
            <a:r>
              <a:rPr lang="en-US" sz="2000" dirty="0"/>
              <a:t>” </a:t>
            </a:r>
            <a:r>
              <a:rPr lang="en-US" sz="2000" b="1" dirty="0">
                <a:solidFill>
                  <a:srgbClr val="C00000"/>
                </a:solidFill>
              </a:rPr>
              <a:t>a high penalty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in the fitness function </a:t>
            </a:r>
            <a:r>
              <a:rPr lang="en-US" sz="2000" dirty="0"/>
              <a:t>so that they can be excluded from the next generation automatically. </a:t>
            </a:r>
          </a:p>
          <a:p>
            <a:pPr marL="40005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591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Famous 8-queen problem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</a:t>
            </a:r>
            <a:r>
              <a:rPr lang="en-US" sz="2400" i="1" dirty="0"/>
              <a:t>8 </a:t>
            </a:r>
            <a:r>
              <a:rPr lang="en-US" sz="2400" dirty="0"/>
              <a:t>queens puzzle is the problem of placing eight chess queens on an 8 × 8 chessboard so that no two queens attack each other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14600"/>
            <a:ext cx="33147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38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Famous 8-queen problem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should we encode each chessboard as a chromosome, i.e., what would be the </a:t>
            </a:r>
            <a:r>
              <a:rPr lang="en-US" sz="2400" b="1" dirty="0"/>
              <a:t>best way to create the numeric representation for each chessboard</a:t>
            </a:r>
            <a:r>
              <a:rPr lang="en-US" sz="2400" dirty="0"/>
              <a:t>? </a:t>
            </a:r>
          </a:p>
          <a:p>
            <a:endParaRPr lang="en-US" dirty="0"/>
          </a:p>
          <a:p>
            <a:r>
              <a:rPr lang="en-US" sz="2400" dirty="0"/>
              <a:t>You will work on that in Project 4</a:t>
            </a:r>
          </a:p>
        </p:txBody>
      </p:sp>
    </p:spTree>
    <p:extLst>
      <p:ext uri="{BB962C8B-B14F-4D97-AF65-F5344CB8AC3E}">
        <p14:creationId xmlns:p14="http://schemas.microsoft.com/office/powerpoint/2010/main" val="2236182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versus NN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537" y="2843212"/>
            <a:ext cx="51149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06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GAs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Does not require any derivative information (failure of gradient based methods).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Optimizes both continuous and discrete functions and also multi-objective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 near-optimal solutions in a short amount of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Provides a list of “good” solutions and not just a single solution.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Useful when the search space is very large and there are a large number of parameters involved.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667A-46DC-4E84-BE6D-7067C0C7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E2775-8FBD-4EAD-89CB-8AFF92E6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BDB4-5F3F-464A-A32A-75B544C87B3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4019B-A010-4554-BA32-886DF3F0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91" y="1674019"/>
            <a:ext cx="7465219" cy="39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65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GAs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GAs are not suited for all problems where derivative information is available.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Fitness value is calculated repeatedly which might be computationally expensive for some problems.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Being stochastic, there are no guarantees on the optimality or the quality of the solution.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5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implementation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36465"/>
            <a:ext cx="7772400" cy="30136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1198433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https://github.com/DEAP/deap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7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DEAP installation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172905"/>
            <a:ext cx="3810000" cy="274079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1115961"/>
            <a:ext cx="3810000" cy="48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94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Bioinspired Robotics: Smarter, Softer, Safer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29149"/>
            <a:ext cx="7772400" cy="40283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6033700"/>
            <a:ext cx="4492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https://www.youtube.com/watch?v=RuLAn3XpYAU&amp;t=184s</a:t>
            </a:r>
          </a:p>
        </p:txBody>
      </p:sp>
    </p:spTree>
    <p:extLst>
      <p:ext uri="{BB962C8B-B14F-4D97-AF65-F5344CB8AC3E}">
        <p14:creationId xmlns:p14="http://schemas.microsoft.com/office/powerpoint/2010/main" val="3732816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30303"/>
                </a:solidFill>
                <a:latin typeface="Roboto"/>
              </a:rPr>
              <a:t>Biomimicry design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05700"/>
            <a:ext cx="7772400" cy="40145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172199"/>
            <a:ext cx="37280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https://www.youtube.com/watch?v=iMtXqTmfta0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392" y="1159995"/>
            <a:ext cx="6482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The world is poorly designed. But copying nature helps.</a:t>
            </a:r>
          </a:p>
        </p:txBody>
      </p:sp>
    </p:spTree>
    <p:extLst>
      <p:ext uri="{BB962C8B-B14F-4D97-AF65-F5344CB8AC3E}">
        <p14:creationId xmlns:p14="http://schemas.microsoft.com/office/powerpoint/2010/main" val="284456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GA Meets Super Mario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095778"/>
            <a:ext cx="8153400" cy="489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2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914400"/>
            <a:ext cx="8153400" cy="5257800"/>
          </a:xfrm>
        </p:spPr>
        <p:txBody>
          <a:bodyPr/>
          <a:lstStyle/>
          <a:p>
            <a:r>
              <a:rPr lang="en-US" sz="2000" b="1" dirty="0"/>
              <a:t>Population</a:t>
            </a:r>
            <a:r>
              <a:rPr lang="en-US" sz="2000" dirty="0"/>
              <a:t> − It is a subset of possible (encoded) solutions.</a:t>
            </a:r>
          </a:p>
          <a:p>
            <a:r>
              <a:rPr lang="en-US" sz="2000" b="1" dirty="0"/>
              <a:t>Chromosome (individual)</a:t>
            </a:r>
            <a:r>
              <a:rPr lang="en-US" sz="2000" dirty="0"/>
              <a:t> − A chromosome</a:t>
            </a:r>
            <a:r>
              <a:rPr lang="en-US" sz="2000" b="1" dirty="0"/>
              <a:t> </a:t>
            </a:r>
            <a:r>
              <a:rPr lang="en-US" sz="2000" dirty="0"/>
              <a:t>(individual) is one possible solution </a:t>
            </a:r>
          </a:p>
          <a:p>
            <a:r>
              <a:rPr lang="en-US" sz="2000" b="1" dirty="0"/>
              <a:t>Gene</a:t>
            </a:r>
            <a:r>
              <a:rPr lang="en-US" sz="2000" dirty="0"/>
              <a:t> − A gene is one element position of a chromosome.</a:t>
            </a:r>
          </a:p>
          <a:p>
            <a:r>
              <a:rPr lang="en-US" sz="2000" b="1" dirty="0"/>
              <a:t>Allele</a:t>
            </a:r>
            <a:r>
              <a:rPr lang="en-US" sz="2000" dirty="0"/>
              <a:t> − It is the value a gene takes.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15835"/>
            <a:ext cx="6594677" cy="345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3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153400" cy="838200"/>
          </a:xfrm>
        </p:spPr>
        <p:txBody>
          <a:bodyPr/>
          <a:lstStyle/>
          <a:p>
            <a:r>
              <a:rPr lang="en-US" sz="2400" dirty="0"/>
              <a:t>Think about possible solution representations (encoding)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229600" cy="5257800"/>
          </a:xfrm>
        </p:spPr>
        <p:txBody>
          <a:bodyPr/>
          <a:lstStyle/>
          <a:p>
            <a:r>
              <a:rPr lang="en-US" sz="2000" dirty="0"/>
              <a:t>Binary Representation (bit strings)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Real Valued Representation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Integer Representation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Permutation Representation (each solution is an ordering of elements)</a:t>
            </a:r>
          </a:p>
          <a:p>
            <a:pPr lvl="1"/>
            <a:r>
              <a:rPr lang="en-US" dirty="0"/>
              <a:t>E.g., Travelling salesman problem (TSP)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4095750" cy="635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34340"/>
            <a:ext cx="5343525" cy="67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3545793"/>
            <a:ext cx="3905250" cy="539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19" y="5181600"/>
            <a:ext cx="4048967" cy="6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0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0766D39A-B821-43C6-BEC6-AF0C15B25759}" vid="{4F2E8F59-EFAF-4CF6-82A2-0ECAC85D01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18047</TotalTime>
  <Words>1954</Words>
  <Application>Microsoft Office PowerPoint</Application>
  <PresentationFormat>On-screen Show (4:3)</PresentationFormat>
  <Paragraphs>322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HENBCA+TimesNewRoman</vt:lpstr>
      <vt:lpstr>HENBEK+TimesNewRoman,Bold</vt:lpstr>
      <vt:lpstr>HENEMG+CourierNewPSMT</vt:lpstr>
      <vt:lpstr>inherit</vt:lpstr>
      <vt:lpstr>Arial</vt:lpstr>
      <vt:lpstr>Calibri</vt:lpstr>
      <vt:lpstr>Courier New</vt:lpstr>
      <vt:lpstr>Eras Demi ITC</vt:lpstr>
      <vt:lpstr>Gisha</vt:lpstr>
      <vt:lpstr>Narkisim</vt:lpstr>
      <vt:lpstr>Roboto</vt:lpstr>
      <vt:lpstr>Segoe UI Semibold</vt:lpstr>
      <vt:lpstr>Times New Roman</vt:lpstr>
      <vt:lpstr>Wingdings</vt:lpstr>
      <vt:lpstr>Theme2</vt:lpstr>
      <vt:lpstr>Lecture 10  Genetic Algorithm</vt:lpstr>
      <vt:lpstr>Nature-inspired algorithms</vt:lpstr>
      <vt:lpstr>Genetic Algorithm</vt:lpstr>
      <vt:lpstr>Intuition of GA</vt:lpstr>
      <vt:lpstr>PowerPoint Presentation</vt:lpstr>
      <vt:lpstr>Applications</vt:lpstr>
      <vt:lpstr>When GA Meets Super Mario</vt:lpstr>
      <vt:lpstr>Basic Terminology</vt:lpstr>
      <vt:lpstr>Think about possible solution representations (encoding)</vt:lpstr>
      <vt:lpstr>Basic Structure of Genetic Algorithm</vt:lpstr>
      <vt:lpstr>Population Initialization</vt:lpstr>
      <vt:lpstr>Fitness Function</vt:lpstr>
      <vt:lpstr>Parent Selection</vt:lpstr>
      <vt:lpstr>Fitness Proportionate Selection</vt:lpstr>
      <vt:lpstr>Roulette Wheel Selection</vt:lpstr>
      <vt:lpstr>Stochastic Universal Sampling (SUS)</vt:lpstr>
      <vt:lpstr>K-Way Tournament Selection</vt:lpstr>
      <vt:lpstr>Rank Selection</vt:lpstr>
      <vt:lpstr> Crossover (exploitation)</vt:lpstr>
      <vt:lpstr>PowerPoint Presentation</vt:lpstr>
      <vt:lpstr>Arithmetic Recombination Crossover </vt:lpstr>
      <vt:lpstr>Mutation (exploration)</vt:lpstr>
      <vt:lpstr>Mutation</vt:lpstr>
      <vt:lpstr>Survivor Selection</vt:lpstr>
      <vt:lpstr>Age Based Selection</vt:lpstr>
      <vt:lpstr>Fitness Based Selection</vt:lpstr>
      <vt:lpstr>Termination Condition</vt:lpstr>
      <vt:lpstr>GA Example 1</vt:lpstr>
      <vt:lpstr>Questions that need to be answered to use 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 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issues to consider when using GA</vt:lpstr>
      <vt:lpstr>Representation (encoding) affect solution quality</vt:lpstr>
      <vt:lpstr>Revisiting Binary Representations</vt:lpstr>
      <vt:lpstr>Gray coding (any two successive values differ in only one bit )</vt:lpstr>
      <vt:lpstr>In-class practice</vt:lpstr>
      <vt:lpstr>Real-valued representation</vt:lpstr>
      <vt:lpstr>PowerPoint Presentation</vt:lpstr>
      <vt:lpstr>GA troubleshooting</vt:lpstr>
      <vt:lpstr>Famous 8-queen problem </vt:lpstr>
      <vt:lpstr>Famous 8-queen problem </vt:lpstr>
      <vt:lpstr>GA versus NN</vt:lpstr>
      <vt:lpstr>Advantages of GAs</vt:lpstr>
      <vt:lpstr>Limitations of GAs</vt:lpstr>
      <vt:lpstr>GA implementation</vt:lpstr>
      <vt:lpstr>DEAP installation</vt:lpstr>
      <vt:lpstr>Bioinspired Robotics: Smarter, Softer, Safer</vt:lpstr>
      <vt:lpstr>Biomimicry design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Search</dc:title>
  <dc:creator>Min-Yen Kan</dc:creator>
  <cp:lastModifiedBy>Chen, Haiquan</cp:lastModifiedBy>
  <cp:revision>569</cp:revision>
  <cp:lastPrinted>2016-09-20T20:14:50Z</cp:lastPrinted>
  <dcterms:created xsi:type="dcterms:W3CDTF">2003-12-17T06:37:42Z</dcterms:created>
  <dcterms:modified xsi:type="dcterms:W3CDTF">2022-08-28T16:25:34Z</dcterms:modified>
</cp:coreProperties>
</file>